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Roboto"/>
      <p:regular r:id="rId70"/>
      <p:bold r:id="rId71"/>
      <p:italic r:id="rId72"/>
      <p:boldItalic r:id="rId73"/>
    </p:embeddedFont>
    <p:embeddedFont>
      <p:font typeface="Nunit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6ADC400-45C3-430C-A258-DDC00890B9E4}">
  <a:tblStyle styleId="{76ADC400-45C3-430C-A258-DDC00890B9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75" Type="http://schemas.openxmlformats.org/officeDocument/2006/relationships/font" Target="fonts/Nunito-bold.fntdata"/><Relationship Id="rId30" Type="http://schemas.openxmlformats.org/officeDocument/2006/relationships/slide" Target="slides/slide25.xml"/><Relationship Id="rId74" Type="http://schemas.openxmlformats.org/officeDocument/2006/relationships/font" Target="fonts/Nunito-regular.fntdata"/><Relationship Id="rId33" Type="http://schemas.openxmlformats.org/officeDocument/2006/relationships/slide" Target="slides/slide28.xml"/><Relationship Id="rId77" Type="http://schemas.openxmlformats.org/officeDocument/2006/relationships/font" Target="fonts/Nunito-boldItalic.fntdata"/><Relationship Id="rId32" Type="http://schemas.openxmlformats.org/officeDocument/2006/relationships/slide" Target="slides/slide27.xml"/><Relationship Id="rId76" Type="http://schemas.openxmlformats.org/officeDocument/2006/relationships/font" Target="fonts/Nunito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Shopping Service</a:t>
            </a:r>
            <a:endParaRPr/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01: Emily Benson &amp; Nick Hancher</a:t>
            </a: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2793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Ebay</a:t>
            </a:r>
            <a:r>
              <a:rPr lang="en"/>
              <a:t>.com</a:t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926675" y="1017800"/>
            <a:ext cx="19467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Carts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Departments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Gift Cards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Sell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Tools &amp; Apps</a:t>
            </a:r>
            <a:endParaRPr sz="1200"/>
          </a:p>
        </p:txBody>
      </p:sp>
      <p:sp>
        <p:nvSpPr>
          <p:cNvPr id="161" name="Shape 161"/>
          <p:cNvSpPr txBox="1"/>
          <p:nvPr/>
        </p:nvSpPr>
        <p:spPr>
          <a:xfrm>
            <a:off x="4652750" y="1017800"/>
            <a:ext cx="2330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Edit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 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Department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Start selling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 to Social Media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Company info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Search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Learn to Sell</a:t>
            </a:r>
            <a:br>
              <a:rPr lang="en" sz="1200"/>
            </a:br>
            <a:endParaRPr sz="1200"/>
          </a:p>
        </p:txBody>
      </p:sp>
      <p:sp>
        <p:nvSpPr>
          <p:cNvPr id="162" name="Shape 162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10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9786" l="0" r="0" t="9794"/>
          <a:stretch/>
        </p:blipFill>
        <p:spPr>
          <a:xfrm>
            <a:off x="311700" y="1736225"/>
            <a:ext cx="4251349" cy="2136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10000"/>
            <a:ext cx="2793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r>
              <a:rPr lang="en"/>
              <a:t>.com</a:t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6926675" y="1017800"/>
            <a:ext cx="19467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Carts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Categories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Registries</a:t>
            </a:r>
            <a:r>
              <a:rPr lang="en" sz="1200"/>
              <a:t> &amp; Lists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Gift Cards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Sales</a:t>
            </a:r>
            <a:endParaRPr sz="1200"/>
          </a:p>
        </p:txBody>
      </p:sp>
      <p:sp>
        <p:nvSpPr>
          <p:cNvPr id="170" name="Shape 170"/>
          <p:cNvSpPr txBox="1"/>
          <p:nvPr/>
        </p:nvSpPr>
        <p:spPr>
          <a:xfrm>
            <a:off x="4652750" y="1017800"/>
            <a:ext cx="2330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Edit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 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Categories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Find 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Track Order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Feedback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See all Help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Contact us</a:t>
            </a:r>
            <a:br>
              <a:rPr lang="en" sz="1200"/>
            </a:br>
            <a:endParaRPr sz="1200"/>
          </a:p>
        </p:txBody>
      </p:sp>
      <p:sp>
        <p:nvSpPr>
          <p:cNvPr id="171" name="Shape 171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11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9786" l="0" r="0" t="9794"/>
          <a:stretch/>
        </p:blipFill>
        <p:spPr>
          <a:xfrm>
            <a:off x="311700" y="1736225"/>
            <a:ext cx="4251349" cy="2136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10000"/>
            <a:ext cx="2906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Walgreens</a:t>
            </a:r>
            <a:r>
              <a:rPr lang="en"/>
              <a:t>.com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6926675" y="1017800"/>
            <a:ext cx="19467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Carts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Shop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Photo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Rx Refills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Balance Rewards</a:t>
            </a:r>
            <a:endParaRPr sz="1200"/>
          </a:p>
        </p:txBody>
      </p:sp>
      <p:sp>
        <p:nvSpPr>
          <p:cNvPr id="179" name="Shape 179"/>
          <p:cNvSpPr txBox="1"/>
          <p:nvPr/>
        </p:nvSpPr>
        <p:spPr>
          <a:xfrm>
            <a:off x="4652750" y="1017800"/>
            <a:ext cx="2330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Edit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Track Package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Categories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 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Find 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Search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Balance Rewards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Contact us</a:t>
            </a:r>
            <a:br>
              <a:rPr lang="en" sz="1200"/>
            </a:br>
            <a:endParaRPr sz="1200"/>
          </a:p>
        </p:txBody>
      </p:sp>
      <p:sp>
        <p:nvSpPr>
          <p:cNvPr id="180" name="Shape 180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12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9786" l="0" r="0" t="9794"/>
          <a:stretch/>
        </p:blipFill>
        <p:spPr>
          <a:xfrm>
            <a:off x="311700" y="1736225"/>
            <a:ext cx="4251349" cy="2136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10000"/>
            <a:ext cx="2906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CVS</a:t>
            </a:r>
            <a:r>
              <a:rPr lang="en"/>
              <a:t>.com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6926675" y="1017800"/>
            <a:ext cx="19467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Basket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Shop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Pharmacy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Photo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Deals</a:t>
            </a:r>
            <a:endParaRPr sz="1200"/>
          </a:p>
        </p:txBody>
      </p:sp>
      <p:sp>
        <p:nvSpPr>
          <p:cNvPr id="188" name="Shape 188"/>
          <p:cNvSpPr txBox="1"/>
          <p:nvPr/>
        </p:nvSpPr>
        <p:spPr>
          <a:xfrm>
            <a:off x="4652750" y="1017800"/>
            <a:ext cx="2330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Basket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Edit Basket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Find 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 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Search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Order Status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Refill </a:t>
            </a:r>
            <a:r>
              <a:rPr lang="en" sz="1200"/>
              <a:t>Prescription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Online 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ExtraCare(Rewards)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Departments</a:t>
            </a:r>
            <a:br>
              <a:rPr lang="en" sz="1200"/>
            </a:br>
            <a:endParaRPr sz="1200"/>
          </a:p>
        </p:txBody>
      </p:sp>
      <p:sp>
        <p:nvSpPr>
          <p:cNvPr id="189" name="Shape 189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13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9786" l="0" r="0" t="9794"/>
          <a:stretch/>
        </p:blipFill>
        <p:spPr>
          <a:xfrm>
            <a:off x="311700" y="1736225"/>
            <a:ext cx="4251349" cy="2136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common Class Objects</a:t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14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0" y="0"/>
            <a:ext cx="4739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COs For Amazon</a:t>
            </a:r>
            <a:endParaRPr/>
          </a:p>
        </p:txBody>
      </p:sp>
      <p:graphicFrame>
        <p:nvGraphicFramePr>
          <p:cNvPr id="202" name="Shape 202"/>
          <p:cNvGraphicFramePr/>
          <p:nvPr/>
        </p:nvGraphicFramePr>
        <p:xfrm>
          <a:off x="210025" y="6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816325"/>
                <a:gridCol w="718875"/>
                <a:gridCol w="718875"/>
                <a:gridCol w="718875"/>
                <a:gridCol w="718875"/>
                <a:gridCol w="718875"/>
                <a:gridCol w="718875"/>
                <a:gridCol w="718875"/>
                <a:gridCol w="718875"/>
                <a:gridCol w="718875"/>
                <a:gridCol w="718875"/>
                <a:gridCol w="718875"/>
              </a:tblGrid>
              <a:tr h="31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Objects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Amazon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BestBuy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Dell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NewEgg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Walmart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JCPenney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Ebay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Target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Walgreens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CVS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User Accounts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1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Carts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96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Departments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System Admins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Accounts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30%</a:t>
                      </a:r>
                      <a:endParaRPr sz="800"/>
                    </a:p>
                  </a:txBody>
                  <a:tcPr marT="91425" marB="91425" marR="91425" marL="91425" anchor="ctr"/>
                </a:tc>
              </a:tr>
              <a:tr h="31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Databases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1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Hardware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1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Protocols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96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Your Orders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15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Your Lists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30%</a:t>
                      </a:r>
                      <a:endParaRPr sz="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03" name="Shape 203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15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10000"/>
            <a:ext cx="675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Common COs For Best Buy</a:t>
            </a:r>
            <a:endParaRPr/>
          </a:p>
        </p:txBody>
      </p:sp>
      <p:graphicFrame>
        <p:nvGraphicFramePr>
          <p:cNvPr id="209" name="Shape 209"/>
          <p:cNvGraphicFramePr/>
          <p:nvPr/>
        </p:nvGraphicFramePr>
        <p:xfrm>
          <a:off x="471538" y="1612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767375"/>
                <a:gridCol w="675775"/>
                <a:gridCol w="675775"/>
                <a:gridCol w="675775"/>
                <a:gridCol w="675775"/>
                <a:gridCol w="675775"/>
                <a:gridCol w="675775"/>
                <a:gridCol w="675775"/>
                <a:gridCol w="675775"/>
                <a:gridCol w="675775"/>
                <a:gridCol w="675775"/>
                <a:gridCol w="675775"/>
              </a:tblGrid>
              <a:tr h="31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Objects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Amazon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BestBuy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Dell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NewEgg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Walmart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JCPenney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Ebay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Target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Walgreens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CVS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Brands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Services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Deals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Stores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0" name="Shape 210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16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75" y="410000"/>
            <a:ext cx="9144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Common COs For Dell, JCPenney &amp; Ebay</a:t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318150" y="1305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796125"/>
                <a:gridCol w="701050"/>
                <a:gridCol w="701050"/>
                <a:gridCol w="701050"/>
                <a:gridCol w="701050"/>
                <a:gridCol w="701050"/>
                <a:gridCol w="701050"/>
                <a:gridCol w="701050"/>
                <a:gridCol w="701050"/>
                <a:gridCol w="701050"/>
                <a:gridCol w="701050"/>
                <a:gridCol w="701050"/>
              </a:tblGrid>
              <a:tr h="317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Objects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Amazon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Best Buy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Dell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NewEgg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Walmart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JCPenney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Ebay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Target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Walgreens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CVS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Support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Rewards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Gift Cards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Sell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Tools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" name="Shape 217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17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Common COs For Walgreens &amp; CVS</a:t>
            </a:r>
            <a:endParaRPr/>
          </a:p>
        </p:txBody>
      </p:sp>
      <p:graphicFrame>
        <p:nvGraphicFramePr>
          <p:cNvPr id="223" name="Shape 223"/>
          <p:cNvGraphicFramePr/>
          <p:nvPr/>
        </p:nvGraphicFramePr>
        <p:xfrm>
          <a:off x="197250" y="17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759350"/>
                <a:gridCol w="759350"/>
                <a:gridCol w="759350"/>
                <a:gridCol w="759350"/>
                <a:gridCol w="759350"/>
                <a:gridCol w="759350"/>
                <a:gridCol w="759350"/>
                <a:gridCol w="759350"/>
                <a:gridCol w="668675"/>
                <a:gridCol w="668675"/>
                <a:gridCol w="668675"/>
                <a:gridCol w="668675"/>
              </a:tblGrid>
              <a:tr h="42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Objects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Amazon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Best Buy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Dell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NewEgg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Walmart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JCPenney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Ebay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Target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Walgreens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CVS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Photo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Rx Refills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Pharmacy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+</a:t>
                      </a:r>
                      <a:endParaRPr sz="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10%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4" name="Shape 224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18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 Outcomes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627350" y="1017800"/>
            <a:ext cx="2019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Objects for the System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User Accounts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Carts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Departments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System Admins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Databases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Hardware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Protocols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Orders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Deals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Support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Services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Stores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Rewards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Gift Cards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Business Account</a:t>
            </a:r>
            <a:endParaRPr sz="1300"/>
          </a:p>
        </p:txBody>
      </p:sp>
      <p:sp>
        <p:nvSpPr>
          <p:cNvPr id="231" name="Shape 231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19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r>
              <a:rPr lang="en"/>
              <a:t> Phase</a:t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Common Sub-Functions</a:t>
            </a: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20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Shape 242"/>
          <p:cNvGraphicFramePr/>
          <p:nvPr/>
        </p:nvGraphicFramePr>
        <p:xfrm>
          <a:off x="0" y="3165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1300675"/>
                <a:gridCol w="665650"/>
                <a:gridCol w="676525"/>
                <a:gridCol w="392875"/>
                <a:gridCol w="646000"/>
                <a:gridCol w="646000"/>
                <a:gridCol w="715825"/>
                <a:gridCol w="497625"/>
                <a:gridCol w="587050"/>
                <a:gridCol w="776950"/>
                <a:gridCol w="456100"/>
                <a:gridCol w="855525"/>
              </a:tblGrid>
              <a:tr h="467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Functions</a:t>
                      </a:r>
                      <a:endParaRPr b="1"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Amazon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Bestbuy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Dell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Newegg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Walmart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JCPenny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Ebay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Target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Walgreens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CVS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Percentage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349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Login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49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Logout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Input address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467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Input payment Method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 product to cart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49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Signup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cart/view basket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467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cart/edit basket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Department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49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 item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price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sp>
        <p:nvSpPr>
          <p:cNvPr id="243" name="Shape 243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21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Shape 248"/>
          <p:cNvGraphicFramePr/>
          <p:nvPr/>
        </p:nvGraphicFramePr>
        <p:xfrm>
          <a:off x="0" y="559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1379950"/>
                <a:gridCol w="706200"/>
                <a:gridCol w="717750"/>
                <a:gridCol w="416825"/>
                <a:gridCol w="685375"/>
                <a:gridCol w="685375"/>
                <a:gridCol w="759450"/>
                <a:gridCol w="527950"/>
                <a:gridCol w="622825"/>
                <a:gridCol w="824325"/>
                <a:gridCol w="483925"/>
                <a:gridCol w="907675"/>
              </a:tblGrid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Functions</a:t>
                      </a:r>
                      <a:endParaRPr b="1"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Amazon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Bestbuy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Dell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Newegg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Walmart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JCPenny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Ebay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Target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Walgreens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CVS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Percentage</a:t>
                      </a:r>
                      <a:endParaRPr b="1"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Connect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6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Search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Orders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Lists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Lists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Brands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47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Make an appointment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Track a repair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Schedule a Service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sp>
        <p:nvSpPr>
          <p:cNvPr id="249" name="Shape 249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22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Shape 254"/>
          <p:cNvGraphicFramePr/>
          <p:nvPr/>
        </p:nvGraphicFramePr>
        <p:xfrm>
          <a:off x="-12" y="53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1247175"/>
                <a:gridCol w="688050"/>
                <a:gridCol w="708750"/>
                <a:gridCol w="487850"/>
                <a:gridCol w="674250"/>
                <a:gridCol w="750175"/>
                <a:gridCol w="743225"/>
                <a:gridCol w="536200"/>
                <a:gridCol w="625925"/>
                <a:gridCol w="826100"/>
                <a:gridCol w="441850"/>
                <a:gridCol w="872100"/>
              </a:tblGrid>
              <a:tr h="478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Functions</a:t>
                      </a:r>
                      <a:endParaRPr b="1"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Amazon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Bestbuy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Dell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Newegg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Walmart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JCPenny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Ebay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Target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Walgreens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CVS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Percentage</a:t>
                      </a:r>
                      <a:endParaRPr b="1"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36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Deals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6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Display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Find Store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6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 Sore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Solutions and Services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6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Request Support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Deals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478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Support Library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Find Invoice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6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Return an item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Track an Order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sp>
        <p:nvSpPr>
          <p:cNvPr id="255" name="Shape 255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23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Shape 260"/>
          <p:cNvGraphicFramePr/>
          <p:nvPr/>
        </p:nvGraphicFramePr>
        <p:xfrm>
          <a:off x="0" y="57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1382775"/>
                <a:gridCol w="707650"/>
                <a:gridCol w="719225"/>
                <a:gridCol w="417675"/>
                <a:gridCol w="686775"/>
                <a:gridCol w="686775"/>
                <a:gridCol w="761000"/>
                <a:gridCol w="529025"/>
                <a:gridCol w="624100"/>
                <a:gridCol w="826000"/>
                <a:gridCol w="484900"/>
                <a:gridCol w="9095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Functions</a:t>
                      </a:r>
                      <a:endParaRPr b="1"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Amazon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Bestbuy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Dell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Newegg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Walmart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JCPenny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Ebay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Target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Walgreens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CVS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Percentage</a:t>
                      </a:r>
                      <a:endParaRPr b="1"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Enroll in Rewards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Rewards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Search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Check Balance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Start selling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Connect to Social Media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Company info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Learn to sell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View Categories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Feedback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See all Help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sp>
        <p:nvSpPr>
          <p:cNvPr id="261" name="Shape 261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24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Shape 266"/>
          <p:cNvGraphicFramePr/>
          <p:nvPr/>
        </p:nvGraphicFramePr>
        <p:xfrm>
          <a:off x="291288" y="18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1034750"/>
                <a:gridCol w="791200"/>
                <a:gridCol w="705325"/>
                <a:gridCol w="457075"/>
                <a:gridCol w="709975"/>
                <a:gridCol w="754050"/>
                <a:gridCol w="816700"/>
                <a:gridCol w="508125"/>
                <a:gridCol w="591700"/>
                <a:gridCol w="851450"/>
                <a:gridCol w="473350"/>
                <a:gridCol w="8677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Functions</a:t>
                      </a:r>
                      <a:endParaRPr b="1"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Amazon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Bestbuy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Dell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Newegg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Walmart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JCPenney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Ebay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Target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Walgreens 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CVS</a:t>
                      </a:r>
                      <a:endParaRPr b="1"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Percentage</a:t>
                      </a:r>
                      <a:endParaRPr b="1"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Contact us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Refill Prescription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Order Status</a:t>
                      </a:r>
                      <a:endParaRPr sz="1000"/>
                    </a:p>
                  </a:txBody>
                  <a:tcPr marT="91425" marB="91425" marR="91425" marL="91425">
                    <a:lnL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+</a:t>
                      </a:r>
                      <a:endParaRPr sz="1000"/>
                    </a:p>
                  </a:txBody>
                  <a:tcPr marT="91425" marB="91425" marR="91425" marL="91425"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90</a:t>
                      </a:r>
                      <a:endParaRPr sz="1000"/>
                    </a:p>
                  </a:txBody>
                  <a:tcPr marT="91425" marB="91425" marR="91425" marL="91425">
                    <a:lnR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sp>
        <p:nvSpPr>
          <p:cNvPr id="267" name="Shape 267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25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10000"/>
            <a:ext cx="4561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 Outcomes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385800" y="941675"/>
            <a:ext cx="55107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Functions for the System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Login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Logout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Input Address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Input payment method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Edit Cart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Sign Up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View Cart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Find a Store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Search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Contact Us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Track Order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View Rewards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View Departments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View Deals</a:t>
            </a:r>
            <a:endParaRPr sz="1300"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/>
              <a:t>Sign Up for Rewards</a:t>
            </a:r>
            <a:endParaRPr sz="1300"/>
          </a:p>
        </p:txBody>
      </p:sp>
      <p:sp>
        <p:nvSpPr>
          <p:cNvPr id="274" name="Shape 274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26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Design</a:t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27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10000"/>
            <a:ext cx="4393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</a:t>
            </a:r>
            <a:r>
              <a:rPr lang="en"/>
              <a:t>Requirements</a:t>
            </a:r>
            <a:endParaRPr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online shopping service with an automatic drone delivery service.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Supporting Systems and </a:t>
            </a:r>
            <a:r>
              <a:rPr lang="en"/>
              <a:t>System</a:t>
            </a:r>
            <a:r>
              <a:rPr lang="en"/>
              <a:t> Constraints: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Servers to host the site and manage a high amount of user traffic.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Clients will need a reliable internet connection to access the site.</a:t>
            </a: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28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10000"/>
            <a:ext cx="1931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381200" y="1300950"/>
            <a:ext cx="24588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1. Login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2. Logout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3. Input Address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4. Input Payment Method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5. Edit Cart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6. Sign Up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7. View Cart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8. Find Store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9. Add Store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10. Remove Store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11. Search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12. Contact Us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3093150" y="1300950"/>
            <a:ext cx="27852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13. Add/Edit Item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14. Remove Item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15. View Item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16. Track Order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17. View Rewards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18. Add Rewards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19. Use Rewards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20. View Departments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21. Edit Department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22. View Deals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23. Add Deal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24. Remove Deal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5977600" y="1300950"/>
            <a:ext cx="27852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25. Sign Up for Rewards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26. Compare Competition’s Prices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27. Match Competitor’s Price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28. Update Competitor’s Price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29. View Electronics Compatibility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30. Edit Electronics Compatibility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31. Add/Edit Ticket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32. View Order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33. Edit Order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29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Phase: 10 online shopping systems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Amazon.com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Bestbuy.com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Dell.com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Newegg.com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Walmart.com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JCPenney.com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Ebay.com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Target.com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Walgreens.com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CVS.com</a:t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555600"/>
            <a:ext cx="7964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r>
              <a:rPr lang="en"/>
              <a:t>Engineering</a:t>
            </a:r>
            <a:r>
              <a:rPr lang="en"/>
              <a:t> Process Model: Prototyping Model</a:t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465800"/>
            <a:ext cx="4367700" cy="3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Evolutionary prototyping model will be used to create a </a:t>
            </a:r>
            <a:r>
              <a:rPr lang="en" sz="1400"/>
              <a:t>rough</a:t>
            </a:r>
            <a:r>
              <a:rPr lang="en" sz="1400"/>
              <a:t> prototype of the system and </a:t>
            </a:r>
            <a:r>
              <a:rPr lang="en" sz="1400"/>
              <a:t>continuously</a:t>
            </a:r>
            <a:r>
              <a:rPr lang="en" sz="1400"/>
              <a:t> refine it as development continues.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product needs to work as intended from day one. This model will </a:t>
            </a:r>
            <a:r>
              <a:rPr lang="en" sz="1400"/>
              <a:t>allow</a:t>
            </a:r>
            <a:r>
              <a:rPr lang="en" sz="1400"/>
              <a:t> for tester feedback to find and work out the majority of the bugs before launch.</a:t>
            </a:r>
            <a:endParaRPr sz="1400"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00" y="1465800"/>
            <a:ext cx="3570352" cy="35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30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748150" y="2267850"/>
            <a:ext cx="3445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525" y="55475"/>
            <a:ext cx="278083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31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283600" y="206275"/>
            <a:ext cx="2975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Part 1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1768"/>
            <a:ext cx="9143999" cy="409173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32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0" y="0"/>
            <a:ext cx="3055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Part 2</a:t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306"/>
            <a:ext cx="9144000" cy="434619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33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10000"/>
            <a:ext cx="2949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Part 3</a:t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925"/>
            <a:ext cx="9143999" cy="40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34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10000"/>
            <a:ext cx="3027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Part 4</a:t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803"/>
            <a:ext cx="9144000" cy="325872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35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0" y="0"/>
            <a:ext cx="3951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</a:t>
            </a:r>
            <a:r>
              <a:rPr lang="en"/>
              <a:t> Diagram</a:t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07" y="607800"/>
            <a:ext cx="7723579" cy="45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36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0" y="0"/>
            <a:ext cx="4845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</a:t>
            </a:r>
            <a:r>
              <a:rPr lang="en"/>
              <a:t>Data Flow</a:t>
            </a:r>
            <a:r>
              <a:rPr lang="en"/>
              <a:t> Diagram</a:t>
            </a:r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598" y="607800"/>
            <a:ext cx="6746814" cy="4535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37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0" y="0"/>
            <a:ext cx="3167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Diagram</a:t>
            </a: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2"/>
            <a:ext cx="9143997" cy="447376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38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0" y="0"/>
            <a:ext cx="2627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Part 1</a:t>
            </a:r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3175"/>
            <a:ext cx="9143999" cy="44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39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10000"/>
            <a:ext cx="258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Amazon.com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00" y="1716688"/>
            <a:ext cx="4329125" cy="2175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926675" y="1017800"/>
            <a:ext cx="1946700" cy="22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Carts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Departments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Business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Your Orders</a:t>
            </a:r>
            <a:endParaRPr sz="12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Your Lists</a:t>
            </a:r>
            <a:endParaRPr sz="1200"/>
          </a:p>
        </p:txBody>
      </p:sp>
      <p:sp>
        <p:nvSpPr>
          <p:cNvPr id="108" name="Shape 108"/>
          <p:cNvSpPr txBox="1"/>
          <p:nvPr/>
        </p:nvSpPr>
        <p:spPr>
          <a:xfrm>
            <a:off x="4652750" y="1017800"/>
            <a:ext cx="21921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Address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Payment Method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product to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Department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item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price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Search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Orders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Lists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Lists</a:t>
            </a:r>
            <a:br>
              <a:rPr lang="en" sz="1200"/>
            </a:br>
            <a:endParaRPr sz="1200"/>
          </a:p>
        </p:txBody>
      </p:sp>
      <p:sp>
        <p:nvSpPr>
          <p:cNvPr id="109" name="Shape 109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0" y="0"/>
            <a:ext cx="2627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Part 2</a:t>
            </a:r>
            <a:endParaRPr/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0" y="607800"/>
            <a:ext cx="8432089" cy="45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40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0" y="0"/>
            <a:ext cx="2627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Part 3</a:t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38" y="607800"/>
            <a:ext cx="8932920" cy="45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41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0" y="0"/>
            <a:ext cx="2627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Level-0 Part 4</a:t>
            </a: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88" y="607800"/>
            <a:ext cx="8432435" cy="45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42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4662175" y="1769925"/>
            <a:ext cx="4643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Transition Diagram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472279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43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0" y="0"/>
            <a:ext cx="5667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Transition Diagram Part 1</a:t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200"/>
            <a:ext cx="9144000" cy="367428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44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0" y="0"/>
            <a:ext cx="5667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Transition Diagram Part 2</a:t>
            </a:r>
            <a:endParaRPr/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8437"/>
            <a:ext cx="9144000" cy="260663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45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0" y="0"/>
            <a:ext cx="5667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Transition Diagram Part 3</a:t>
            </a:r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200"/>
            <a:ext cx="9143998" cy="390783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46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311700" y="555600"/>
            <a:ext cx="854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r>
              <a:rPr lang="en"/>
              <a:t>Architectural</a:t>
            </a:r>
            <a:r>
              <a:rPr lang="en"/>
              <a:t> Model: Data Centered</a:t>
            </a:r>
            <a:endParaRPr/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data is stored in one central location.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Customers </a:t>
            </a:r>
            <a:r>
              <a:rPr lang="en" sz="1400"/>
              <a:t>access</a:t>
            </a:r>
            <a:r>
              <a:rPr lang="en" sz="1400"/>
              <a:t> the central repository.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Clients can be added and removed without affecting other clients.</a:t>
            </a:r>
            <a:endParaRPr sz="1400"/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463700"/>
            <a:ext cx="5719501" cy="350302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47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410000"/>
            <a:ext cx="351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r>
              <a:rPr lang="en"/>
              <a:t> Model</a:t>
            </a:r>
            <a:endParaRPr/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200"/>
            <a:ext cx="9144001" cy="283543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48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6989225" y="2247600"/>
            <a:ext cx="8613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58262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49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10000"/>
            <a:ext cx="258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BestBuy.com</a:t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6926675" y="1017800"/>
            <a:ext cx="19467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Carts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Categories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Brands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Services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Stores</a:t>
            </a:r>
            <a:endParaRPr sz="1200"/>
          </a:p>
        </p:txBody>
      </p:sp>
      <p:sp>
        <p:nvSpPr>
          <p:cNvPr id="116" name="Shape 116"/>
          <p:cNvSpPr txBox="1"/>
          <p:nvPr/>
        </p:nvSpPr>
        <p:spPr>
          <a:xfrm>
            <a:off x="4652750" y="1017800"/>
            <a:ext cx="21921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Address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Payment Method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product to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Brand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Make an appointment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Track a repair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Schedule a service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Display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Find 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Store</a:t>
            </a:r>
            <a:br>
              <a:rPr lang="en" sz="1200"/>
            </a:br>
            <a:endParaRPr sz="1200"/>
          </a:p>
        </p:txBody>
      </p:sp>
      <p:sp>
        <p:nvSpPr>
          <p:cNvPr id="117" name="Shape 117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9224"/>
            <a:ext cx="4288123" cy="21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5571225" y="2267850"/>
            <a:ext cx="1725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80" y="0"/>
            <a:ext cx="35833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50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6306025" y="2267850"/>
            <a:ext cx="2150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441" y="0"/>
            <a:ext cx="42997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51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5713025" y="2267850"/>
            <a:ext cx="2717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Tracking</a:t>
            </a:r>
            <a:endParaRPr/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4904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52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6009525" y="2267850"/>
            <a:ext cx="1106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</a:t>
            </a:r>
            <a:endParaRPr/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102" y="0"/>
            <a:ext cx="28836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53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4635250" y="2267850"/>
            <a:ext cx="3697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Functional View</a:t>
            </a:r>
            <a:endParaRPr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340" y="-1"/>
            <a:ext cx="24461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54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1068613" y="0"/>
            <a:ext cx="4831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Functional View Part 1</a:t>
            </a:r>
            <a:endParaRPr/>
          </a:p>
        </p:txBody>
      </p:sp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607800"/>
            <a:ext cx="6969028" cy="45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55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1622838" y="0"/>
            <a:ext cx="4831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Functional View Part 2</a:t>
            </a:r>
            <a:endParaRPr/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607800"/>
            <a:ext cx="8077478" cy="45357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56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945225" y="0"/>
            <a:ext cx="4896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Functional View Part 3</a:t>
            </a:r>
            <a:endParaRPr/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607800"/>
            <a:ext cx="6786746" cy="45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57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311700" y="410000"/>
            <a:ext cx="4741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Functional View Part 4</a:t>
            </a:r>
            <a:endParaRPr/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2011604"/>
            <a:ext cx="9143999" cy="313189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58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4900900" y="2267850"/>
            <a:ext cx="3826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Component View</a:t>
            </a:r>
            <a:endParaRPr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00" y="0"/>
            <a:ext cx="414890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59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10000"/>
            <a:ext cx="258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Dell</a:t>
            </a:r>
            <a:r>
              <a:rPr lang="en"/>
              <a:t>.com</a:t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6926675" y="1017800"/>
            <a:ext cx="19467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Carts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Categories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Support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Solutions &amp; Services</a:t>
            </a:r>
            <a:endParaRPr sz="1200"/>
          </a:p>
        </p:txBody>
      </p:sp>
      <p:sp>
        <p:nvSpPr>
          <p:cNvPr id="125" name="Shape 125"/>
          <p:cNvSpPr txBox="1"/>
          <p:nvPr/>
        </p:nvSpPr>
        <p:spPr>
          <a:xfrm>
            <a:off x="4652750" y="1017800"/>
            <a:ext cx="2330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Address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Payment Method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product to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Display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Solutions and Services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Request Support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Support Library</a:t>
            </a:r>
            <a:br>
              <a:rPr lang="en" sz="1200"/>
            </a:br>
            <a:endParaRPr sz="1200"/>
          </a:p>
        </p:txBody>
      </p:sp>
      <p:sp>
        <p:nvSpPr>
          <p:cNvPr id="126" name="Shape 126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6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50" y="1575206"/>
            <a:ext cx="4149700" cy="2458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311700" y="410000"/>
            <a:ext cx="5631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Lines of Code Based Estimation</a:t>
            </a: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60</a:t>
            </a:r>
            <a:endParaRPr sz="2400">
              <a:solidFill>
                <a:srgbClr val="FF0000"/>
              </a:solidFill>
            </a:endParaRPr>
          </a:p>
        </p:txBody>
      </p:sp>
      <p:graphicFrame>
        <p:nvGraphicFramePr>
          <p:cNvPr id="515" name="Shape 515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Function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Estimated LOC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GUI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Database </a:t>
                      </a:r>
                      <a:r>
                        <a:rPr lang="en"/>
                        <a:t>Management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Drone Location Calculation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Drone Route Calculation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50,000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311700" y="410000"/>
            <a:ext cx="5760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Lines of Code Based </a:t>
            </a:r>
            <a:r>
              <a:rPr lang="en"/>
              <a:t>Estimation</a:t>
            </a:r>
            <a:endParaRPr/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Lines of Code: 50,000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Lines of Code written per month: 620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Labor</a:t>
            </a:r>
            <a:r>
              <a:rPr lang="en"/>
              <a:t> Rate per month: $8,000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Total Cost: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81 Man Months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648,000</a:t>
            </a:r>
            <a:endParaRPr/>
          </a:p>
        </p:txBody>
      </p:sp>
      <p:sp>
        <p:nvSpPr>
          <p:cNvPr id="522" name="Shape 522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61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0" y="0"/>
            <a:ext cx="5813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Function-Point Based Estimation</a:t>
            </a:r>
            <a:endParaRPr/>
          </a:p>
        </p:txBody>
      </p:sp>
      <p:graphicFrame>
        <p:nvGraphicFramePr>
          <p:cNvPr id="528" name="Shape 528"/>
          <p:cNvGraphicFramePr/>
          <p:nvPr/>
        </p:nvGraphicFramePr>
        <p:xfrm>
          <a:off x="-50" y="60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{76ADC400-45C3-430C-A258-DDC00890B9E4}</a:tableStyleId>
              </a:tblPr>
              <a:tblGrid>
                <a:gridCol w="1306275"/>
                <a:gridCol w="1306275"/>
                <a:gridCol w="1306275"/>
                <a:gridCol w="1306275"/>
                <a:gridCol w="1306275"/>
                <a:gridCol w="1306275"/>
                <a:gridCol w="1306275"/>
              </a:tblGrid>
              <a:tr h="6034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Information Domain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Optimal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Most Likely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Pessimistic</a:t>
                      </a:r>
                      <a:r>
                        <a:rPr lang="en"/>
                        <a:t> estimation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Estimated 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FP-Count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of Inputs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of Outputs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of Inquiries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of Files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of External Interfaces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9" name="Shape 529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62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311700" y="410000"/>
            <a:ext cx="5734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Function-Point Based Estimation</a:t>
            </a:r>
            <a:endParaRPr/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Function Points: 512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Function Points </a:t>
            </a:r>
            <a:r>
              <a:rPr lang="en"/>
              <a:t>completed</a:t>
            </a:r>
            <a:r>
              <a:rPr lang="en"/>
              <a:t> per month: 6.5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Labour Rate per month: $8,000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Total Cost: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79 Man Months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$632,000</a:t>
            </a: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63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5272475" y="4378050"/>
            <a:ext cx="35469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Team 01 Emily Benson &amp; Nick Hancher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3" name="Shape 543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64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10000"/>
            <a:ext cx="258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Newegg</a:t>
            </a:r>
            <a:r>
              <a:rPr lang="en"/>
              <a:t>.com</a:t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6926675" y="1017800"/>
            <a:ext cx="19467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Carts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Categories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Support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Solutions &amp; Services</a:t>
            </a:r>
            <a:endParaRPr sz="1200"/>
          </a:p>
        </p:txBody>
      </p:sp>
      <p:sp>
        <p:nvSpPr>
          <p:cNvPr id="134" name="Shape 134"/>
          <p:cNvSpPr txBox="1"/>
          <p:nvPr/>
        </p:nvSpPr>
        <p:spPr>
          <a:xfrm>
            <a:off x="4652750" y="1017800"/>
            <a:ext cx="2330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Address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Payment Method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product to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Display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Find Invoice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Return an item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Track an Order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Deals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Product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product price</a:t>
            </a:r>
            <a:br>
              <a:rPr lang="en" sz="1200"/>
            </a:br>
            <a:endParaRPr sz="1200"/>
          </a:p>
        </p:txBody>
      </p:sp>
      <p:sp>
        <p:nvSpPr>
          <p:cNvPr id="135" name="Shape 135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7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75" y="1692737"/>
            <a:ext cx="4398777" cy="22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10000"/>
            <a:ext cx="258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Walmart</a:t>
            </a:r>
            <a:r>
              <a:rPr lang="en"/>
              <a:t>.com</a:t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6926675" y="1017800"/>
            <a:ext cx="19467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Carts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Departments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Business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Lists</a:t>
            </a:r>
            <a:endParaRPr sz="1200"/>
          </a:p>
        </p:txBody>
      </p:sp>
      <p:sp>
        <p:nvSpPr>
          <p:cNvPr id="143" name="Shape 143"/>
          <p:cNvSpPr txBox="1"/>
          <p:nvPr/>
        </p:nvSpPr>
        <p:spPr>
          <a:xfrm>
            <a:off x="4652750" y="1017800"/>
            <a:ext cx="2330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Address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Input Payment Method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product to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product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Product price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Display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Find 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Add 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List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List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Cart</a:t>
            </a:r>
            <a:endParaRPr sz="1200"/>
          </a:p>
        </p:txBody>
      </p:sp>
      <p:sp>
        <p:nvSpPr>
          <p:cNvPr id="144" name="Shape 144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8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6225"/>
            <a:ext cx="4251350" cy="213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10000"/>
            <a:ext cx="2793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JCPenney</a:t>
            </a:r>
            <a:r>
              <a:rPr lang="en"/>
              <a:t>.com</a:t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6926675" y="1017800"/>
            <a:ext cx="19467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User Accounts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Carts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Departments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System Admins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Coupons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Databases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Hardware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Protocols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Customer Service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JCPenney Credit Card(Rewards)</a:t>
            </a:r>
            <a:endParaRPr sz="1200"/>
          </a:p>
        </p:txBody>
      </p:sp>
      <p:sp>
        <p:nvSpPr>
          <p:cNvPr id="152" name="Shape 152"/>
          <p:cNvSpPr txBox="1"/>
          <p:nvPr/>
        </p:nvSpPr>
        <p:spPr>
          <a:xfrm>
            <a:off x="4652750" y="1017800"/>
            <a:ext cx="2330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Sub-Functions</a:t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Logout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Edit Cart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 Up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Department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Find Store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Sign up for Rewards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Track Order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Update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Connect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Store //database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View Rewards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Search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Check Balance</a:t>
            </a:r>
            <a:br>
              <a:rPr lang="en" sz="1200"/>
            </a:br>
            <a:endParaRPr sz="1200"/>
          </a:p>
        </p:txBody>
      </p:sp>
      <p:sp>
        <p:nvSpPr>
          <p:cNvPr id="153" name="Shape 153"/>
          <p:cNvSpPr txBox="1"/>
          <p:nvPr/>
        </p:nvSpPr>
        <p:spPr>
          <a:xfrm>
            <a:off x="8271875" y="136225"/>
            <a:ext cx="704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9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8193" l="0" r="0" t="8201"/>
          <a:stretch/>
        </p:blipFill>
        <p:spPr>
          <a:xfrm>
            <a:off x="311700" y="1736225"/>
            <a:ext cx="4251349" cy="213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